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23C"/>
    <a:srgbClr val="434C57"/>
    <a:srgbClr val="3A4313"/>
    <a:srgbClr val="00041B"/>
    <a:srgbClr val="7F2A20"/>
    <a:srgbClr val="2C1909"/>
    <a:srgbClr val="0E366C"/>
    <a:srgbClr val="026804"/>
    <a:srgbClr val="32574E"/>
    <a:srgbClr val="B5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1283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5852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5717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180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9774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4485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0775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9761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5133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9663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1705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2761-86DC-4EF6-88BD-AAA996E53098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AC6E-2628-408F-A2C9-8A5A9C66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1095" y="2312810"/>
            <a:ext cx="9144000" cy="55978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  <a:t>МУНИЦИПАЛЬНЫЙ ЭТАП </a:t>
            </a:r>
            <a:b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</a:br>
            <a: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  <a:t>ВСЕРОССИЙСКОГО КОНКУРСА ПРОФЕССИОНАЛЬНОГО МАСТЕРСТВА</a:t>
            </a:r>
            <a:b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</a:br>
            <a: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  <a:t>В СФЕРЕ ОБРАЗОВАНИЯ «ПЕДАГОГ ГОДА ГОРОДА ХАНТЫ-МАНСИЙСКА» В 2025 ГОДУ</a:t>
            </a:r>
            <a:b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</a:br>
            <a: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  <a:t>НОМИНАЦИЯ «МОЛОДОЙ ПЕДАГОГ ГОДА»</a:t>
            </a:r>
            <a:br>
              <a:rPr lang="ru-RU" sz="20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</a:br>
            <a:endParaRPr lang="ru-RU" sz="2000" dirty="0">
              <a:latin typeface="Bahnschrift SemiLight Condensed" panose="020B0502040204020203" pitchFamily="34" charset="0"/>
              <a:cs typeface="Lorenzo Sans" panose="020B08030302020203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1053" y="3295656"/>
            <a:ext cx="9144000" cy="398540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  <a:t>образовательный проект на тему</a:t>
            </a:r>
            <a:r>
              <a:rPr lang="ru-RU" dirty="0" smtClean="0">
                <a:latin typeface="Impact" panose="020B0806030902050204" pitchFamily="34" charset="0"/>
              </a:rPr>
              <a:t/>
            </a:r>
            <a:br>
              <a:rPr lang="ru-RU" dirty="0" smtClean="0"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2C1909"/>
                </a:solidFill>
                <a:latin typeface="Impact" panose="020B0806030902050204" pitchFamily="34" charset="0"/>
              </a:rPr>
              <a:t>«РАЗВИТИЕ КРЕАТИВНОГО МЫШЛЕНИЯ</a:t>
            </a:r>
          </a:p>
          <a:p>
            <a:pPr algn="r"/>
            <a:r>
              <a:rPr lang="ru-RU" sz="3200" dirty="0" smtClean="0">
                <a:solidFill>
                  <a:srgbClr val="2C1909"/>
                </a:solidFill>
                <a:latin typeface="Impact" panose="020B0806030902050204" pitchFamily="34" charset="0"/>
              </a:rPr>
              <a:t>ПОДРОСТКОВ ЧЕРЕЗ РЕШЕНИЕ КЕЙСОВ»</a:t>
            </a:r>
          </a:p>
          <a:p>
            <a:pPr algn="r"/>
            <a:endParaRPr lang="ru-RU" sz="3200" dirty="0" smtClean="0">
              <a:solidFill>
                <a:srgbClr val="FA0BB4"/>
              </a:solidFill>
              <a:latin typeface="Impact" panose="020B0806030902050204" pitchFamily="34" charset="0"/>
            </a:endParaRPr>
          </a:p>
          <a:p>
            <a:pPr algn="r"/>
            <a:endParaRPr lang="ru-RU" dirty="0">
              <a:latin typeface="Impact" panose="020B0806030902050204" pitchFamily="34" charset="0"/>
            </a:endParaRPr>
          </a:p>
          <a:p>
            <a:pPr algn="r"/>
            <a:r>
              <a:rPr lang="ru-RU" dirty="0" smtClean="0">
                <a:solidFill>
                  <a:srgbClr val="71523C"/>
                </a:solidFill>
                <a:latin typeface="Impact" panose="020B0806030902050204" pitchFamily="34" charset="0"/>
              </a:rPr>
              <a:t>Васильев Иван Алексеевич</a:t>
            </a:r>
          </a:p>
          <a:p>
            <a:pPr algn="r">
              <a:lnSpc>
                <a:spcPct val="50000"/>
              </a:lnSpc>
            </a:pPr>
            <a:r>
              <a:rPr lang="ru-RU" sz="1800" dirty="0" smtClean="0">
                <a:latin typeface="Bahnschrift SemiLight Condensed" panose="020B0502040204020203" pitchFamily="34" charset="0"/>
                <a:cs typeface="Lorenzo Sans" panose="020B0803030202020304" pitchFamily="34" charset="0"/>
              </a:rPr>
              <a:t>мастер производственного обучения</a:t>
            </a:r>
          </a:p>
          <a:p>
            <a:endParaRPr lang="ru-RU" sz="1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52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79" y="377158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7F2A20"/>
                </a:solidFill>
                <a:latin typeface="Impact" panose="020B0806030902050204" pitchFamily="34" charset="0"/>
              </a:rPr>
              <a:t>РЕЗУЛЬТАТИВНОСТЬ</a:t>
            </a:r>
            <a:r>
              <a:rPr lang="en-US" dirty="0" smtClean="0">
                <a:solidFill>
                  <a:srgbClr val="7F2A20"/>
                </a:solidFill>
                <a:latin typeface="Impact" panose="020B0806030902050204" pitchFamily="34" charset="0"/>
              </a:rPr>
              <a:t/>
            </a:r>
            <a:br>
              <a:rPr lang="en-US" dirty="0" smtClean="0">
                <a:solidFill>
                  <a:srgbClr val="7F2A2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7F2A20"/>
                </a:solidFill>
                <a:latin typeface="Impact" panose="020B0806030902050204" pitchFamily="34" charset="0"/>
              </a:rPr>
              <a:t>ПРОЕКТА </a:t>
            </a:r>
            <a:endParaRPr lang="ru-RU" dirty="0">
              <a:solidFill>
                <a:srgbClr val="7F2A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03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/>
          <a:stretch/>
        </p:blipFill>
        <p:spPr>
          <a:xfrm>
            <a:off x="-144379" y="-84222"/>
            <a:ext cx="12336379" cy="69422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10" y="24225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«Ум ребёнка находится на кончиках его пальцев.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Чем больше мастерства в детской руке,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тем ребёнок умнее.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Именно руки учат ребёнка точности,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аккуратности, ясности мышления.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Движения рук возбуждают мозг,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заставляя его развиваться».</a:t>
            </a:r>
            <a:b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dirty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/>
            </a:r>
            <a:br>
              <a:rPr lang="ru-RU" dirty="0">
                <a:solidFill>
                  <a:srgbClr val="434C57"/>
                </a:solidFill>
                <a:latin typeface="Bahnschrift SemiLight Condensed" panose="020B0502040204020203" pitchFamily="34" charset="0"/>
              </a:rPr>
            </a:br>
            <a:r>
              <a:rPr lang="ru-RU" sz="3100" dirty="0" smtClean="0">
                <a:solidFill>
                  <a:srgbClr val="71523C"/>
                </a:solidFill>
                <a:latin typeface="Bahnschrift SemiLight Condensed" panose="020B0502040204020203" pitchFamily="34" charset="0"/>
              </a:rPr>
              <a:t>цитата советского педагога</a:t>
            </a:r>
            <a:br>
              <a:rPr lang="ru-RU" sz="3100" dirty="0" smtClean="0">
                <a:solidFill>
                  <a:srgbClr val="71523C"/>
                </a:solidFill>
                <a:latin typeface="Bahnschrift SemiLight Condensed" panose="020B0502040204020203" pitchFamily="34" charset="0"/>
              </a:rPr>
            </a:br>
            <a:r>
              <a:rPr lang="ru-RU" sz="3100" dirty="0" smtClean="0">
                <a:solidFill>
                  <a:srgbClr val="71523C"/>
                </a:solidFill>
                <a:latin typeface="Bahnschrift SemiLight Condensed" panose="020B0502040204020203" pitchFamily="34" charset="0"/>
              </a:rPr>
              <a:t>В. А. Сухомлинского</a:t>
            </a:r>
            <a:endParaRPr lang="ru-RU" sz="3100" dirty="0">
              <a:solidFill>
                <a:srgbClr val="71523C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63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9898" cy="68841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Прямоугольник 4"/>
          <p:cNvSpPr/>
          <p:nvPr/>
        </p:nvSpPr>
        <p:spPr>
          <a:xfrm rot="16200000">
            <a:off x="2349794" y="2227518"/>
            <a:ext cx="7166345" cy="236042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66" y="864874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solidFill>
                  <a:srgbClr val="88413A"/>
                </a:solidFill>
                <a:latin typeface="Impact" panose="020B0806030902050204" pitchFamily="34" charset="0"/>
              </a:rPr>
              <a:t>АКТУАЛЬНОСТЬ</a:t>
            </a:r>
            <a:br>
              <a:rPr lang="ru-RU" sz="5400" dirty="0" smtClean="0">
                <a:solidFill>
                  <a:srgbClr val="88413A"/>
                </a:solidFill>
                <a:latin typeface="Impact" panose="020B0806030902050204" pitchFamily="34" charset="0"/>
              </a:rPr>
            </a:br>
            <a:r>
              <a:rPr lang="ru-RU" sz="5400" dirty="0" smtClean="0">
                <a:solidFill>
                  <a:srgbClr val="88413A"/>
                </a:solidFill>
                <a:latin typeface="Impact" panose="020B0806030902050204" pitchFamily="34" charset="0"/>
              </a:rPr>
              <a:t>ПРОЕКТА</a:t>
            </a:r>
            <a:br>
              <a:rPr lang="ru-RU" sz="5400" dirty="0" smtClean="0">
                <a:solidFill>
                  <a:srgbClr val="88413A"/>
                </a:solidFill>
                <a:latin typeface="Impact" panose="020B0806030902050204" pitchFamily="34" charset="0"/>
              </a:rPr>
            </a:br>
            <a:endParaRPr lang="ru-RU" sz="5400" dirty="0">
              <a:solidFill>
                <a:srgbClr val="88413A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732" y="2671595"/>
            <a:ext cx="5160034" cy="4351338"/>
          </a:xfrm>
          <a:noFill/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434C57"/>
                </a:solidFill>
                <a:latin typeface="Impact" panose="020B0806030902050204" pitchFamily="34" charset="0"/>
              </a:rPr>
              <a:t>КЕЙС-МЕТОД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434C57"/>
                </a:solidFill>
              </a:rPr>
              <a:t>– </a:t>
            </a:r>
            <a:r>
              <a:rPr lang="ru-RU" dirty="0" smtClean="0">
                <a:solidFill>
                  <a:srgbClr val="434C57"/>
                </a:solidFill>
                <a:latin typeface="Bahnschrift SemiLight Condensed" panose="020B0502040204020203" pitchFamily="34" charset="0"/>
              </a:rPr>
              <a:t>МЕТОД, ОРИЕНТИРОВАННЫЙ НА РЕШЕНИЕ РЕАЛЬНЫХ ПРОБЛЕМ, СПОСОБСТВУЕТ И РАЗВИТИЮ ТВОРЧЕСКОГО ПОТЕНЦИАЛА, И ФОРМИРОВАНИЮ НАВЫКОВ РАБОТЫ                            В СОВМЕСТНОЙ ДЕЯТЕЛЬНОСТИ</a:t>
            </a:r>
          </a:p>
          <a:p>
            <a:pPr algn="r"/>
            <a:endParaRPr lang="ru-RU" dirty="0">
              <a:solidFill>
                <a:srgbClr val="434C57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43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4"/>
          <a:stretch/>
        </p:blipFill>
        <p:spPr>
          <a:xfrm>
            <a:off x="8410353" y="-265815"/>
            <a:ext cx="4072271" cy="7447868"/>
          </a:xfrm>
          <a:prstGeom prst="rect">
            <a:avLst/>
          </a:prstGeom>
          <a:ln>
            <a:noFill/>
          </a:ln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76" y="31181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26804"/>
                </a:solidFill>
                <a:latin typeface="Impact" panose="020B0806030902050204" pitchFamily="34" charset="0"/>
              </a:rPr>
              <a:t>ЦЕЛЬ ПРОЕКТА</a:t>
            </a:r>
            <a:r>
              <a:rPr lang="ru-RU" dirty="0" smtClean="0">
                <a:solidFill>
                  <a:srgbClr val="026804"/>
                </a:solidFill>
              </a:rPr>
              <a:t/>
            </a:r>
            <a:br>
              <a:rPr lang="ru-RU" dirty="0" smtClean="0">
                <a:solidFill>
                  <a:srgbClr val="026804"/>
                </a:solidFill>
              </a:rPr>
            </a:br>
            <a:endParaRPr lang="ru-RU" dirty="0">
              <a:solidFill>
                <a:srgbClr val="026804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90510" y="1282450"/>
            <a:ext cx="7701640" cy="53537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E366C"/>
                </a:solidFill>
                <a:latin typeface="Bahnschrift SemiLight Condensed" panose="020B0502040204020203" pitchFamily="34" charset="0"/>
              </a:rPr>
              <a:t>СОЗДАНИЕ УСЛОВИЙ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E366C"/>
                </a:solidFill>
                <a:latin typeface="Bahnschrift SemiLight Condensed" panose="020B0502040204020203" pitchFamily="34" charset="0"/>
              </a:rPr>
              <a:t>    ДЛЯ РАЗВИТИЯ КРЕАТИВНОГО МЫШЛЕНИЯ ПОДРОСТКОВ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E366C"/>
                </a:solidFill>
                <a:latin typeface="Bahnschrift SemiLight Condensed" panose="020B0502040204020203" pitchFamily="34" charset="0"/>
              </a:rPr>
              <a:t>    ЧЕРЕЗ РЕШЕНИЕ КЕЙСОВ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E366C"/>
                </a:solidFill>
                <a:latin typeface="Bahnschrift SemiLight Condensed" panose="020B0502040204020203" pitchFamily="34" charset="0"/>
              </a:rPr>
              <a:t>    В ПРОЦЕССЕ ПРОФЕССИОНАЛЬНОГО ОБУЧЕНИЯ </a:t>
            </a:r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>
              <a:latin typeface="Bahnschrift SemiLight Condensed" panose="020B0502040204020203" pitchFamily="34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ru-RU" sz="2400" dirty="0">
              <a:latin typeface="Bahnschrift SemiLight Condensed" panose="020B0502040204020203" pitchFamily="34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>
              <a:latin typeface="Bahnschrift SemiLight Condensed" panose="020B0502040204020203" pitchFamily="34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>
              <a:latin typeface="Bahnschrift SemiLight Condensed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1B72BC"/>
                </a:solidFill>
                <a:latin typeface="Bahnschrift SemiLight Condensed" panose="020B0502040204020203" pitchFamily="34" charset="0"/>
              </a:rPr>
              <a:t>СПОСОБСТВОВАТЬ ПРОФЕССИОНАЛЬНОМУ САМООПРЕДЕЛЕНИЮ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1B72BC"/>
                </a:solidFill>
                <a:latin typeface="Bahnschrift SemiLight Condensed" panose="020B0502040204020203" pitchFamily="34" charset="0"/>
              </a:rPr>
              <a:t>    ОБУЧАЮЩИХСЯ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1B72BC"/>
                </a:solidFill>
                <a:latin typeface="Bahnschrift SemiLight Condensed" panose="020B0502040204020203" pitchFamily="34" charset="0"/>
              </a:rPr>
              <a:t>СОВМЕСТНО С ОБУЧАЮЩИМИСЯ РАЗРАБОТАТЬ И РЕАЛИЗОВАТЬ ПРОЕКТ ОФОРМЛЕНИЯ СТЕН В ПОМЕЩЕНИЯХ ОБЩЕГО ПОЛЬЗОВАНИЯ           МБУДО «МУК»</a:t>
            </a:r>
          </a:p>
          <a:p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0510" y="3458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26804"/>
                </a:solidFill>
                <a:latin typeface="Impact" panose="020B0806030902050204" pitchFamily="34" charset="0"/>
              </a:rPr>
              <a:t>ЗАДАЧИ ПРОЕКТА</a:t>
            </a:r>
            <a:r>
              <a:rPr lang="ru-RU" dirty="0" smtClean="0">
                <a:solidFill>
                  <a:srgbClr val="026804"/>
                </a:solidFill>
              </a:rPr>
              <a:t/>
            </a:r>
            <a:br>
              <a:rPr lang="ru-RU" dirty="0" smtClean="0">
                <a:solidFill>
                  <a:srgbClr val="026804"/>
                </a:solidFill>
              </a:rPr>
            </a:br>
            <a:endParaRPr lang="ru-RU" dirty="0">
              <a:solidFill>
                <a:srgbClr val="0268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57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C9074"/>
            </a:gs>
            <a:gs pos="52000">
              <a:srgbClr val="C9C1B4"/>
            </a:gs>
            <a:gs pos="66000">
              <a:srgbClr val="B7AB8F"/>
            </a:gs>
            <a:gs pos="0">
              <a:srgbClr val="C9C1B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061">
            <a:off x="7801887" y="760426"/>
            <a:ext cx="3791164" cy="2843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75" y="35449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456453"/>
                </a:solidFill>
                <a:latin typeface="Impact" panose="020B0806030902050204" pitchFamily="34" charset="0"/>
              </a:rPr>
              <a:t>В СОВМЕСТНОЙ ДЕЯТЕЛЬНОСТИ</a:t>
            </a:r>
            <a:br>
              <a:rPr lang="ru-RU" sz="4000" dirty="0" smtClean="0">
                <a:solidFill>
                  <a:srgbClr val="456453"/>
                </a:solidFill>
                <a:latin typeface="Impact" panose="020B0806030902050204" pitchFamily="34" charset="0"/>
              </a:rPr>
            </a:br>
            <a:r>
              <a:rPr lang="ru-RU" sz="4000" dirty="0" smtClean="0">
                <a:solidFill>
                  <a:srgbClr val="456453"/>
                </a:solidFill>
                <a:latin typeface="Impact" panose="020B0806030902050204" pitchFamily="34" charset="0"/>
              </a:rPr>
              <a:t>С УЧАЩИМИСЯ</a:t>
            </a:r>
            <a:endParaRPr lang="ru-RU" sz="4000" dirty="0">
              <a:solidFill>
                <a:srgbClr val="456453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055"/>
            <a:ext cx="6919150" cy="5189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323">
            <a:off x="4895402" y="1520728"/>
            <a:ext cx="3426950" cy="2570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86" y="3515179"/>
            <a:ext cx="3717851" cy="2788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154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3851" cy="696432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25614" r="10088" b="7719"/>
          <a:stretch/>
        </p:blipFill>
        <p:spPr>
          <a:xfrm rot="436024">
            <a:off x="1311443" y="2643506"/>
            <a:ext cx="4035263" cy="2926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3876" r="23061" b="29148"/>
          <a:stretch/>
        </p:blipFill>
        <p:spPr>
          <a:xfrm rot="570889">
            <a:off x="3237706" y="1012025"/>
            <a:ext cx="2826927" cy="2087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6" y="709351"/>
            <a:ext cx="2904116" cy="2178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5108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r="16741" b="24491"/>
          <a:stretch/>
        </p:blipFill>
        <p:spPr>
          <a:xfrm>
            <a:off x="0" y="-48126"/>
            <a:ext cx="12240126" cy="6930189"/>
          </a:xfr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14097" r="1762" b="10485"/>
          <a:stretch/>
        </p:blipFill>
        <p:spPr>
          <a:xfrm>
            <a:off x="435935" y="365125"/>
            <a:ext cx="4469218" cy="341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3778175"/>
            <a:ext cx="3413051" cy="2559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434">
            <a:off x="8198801" y="4575100"/>
            <a:ext cx="2439769" cy="1829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4571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7D8DA"/>
            </a:gs>
            <a:gs pos="0">
              <a:srgbClr val="E0E1E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41" y="0"/>
            <a:ext cx="45817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7" y="56574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B56077"/>
                </a:solidFill>
                <a:latin typeface="Impact" panose="020B0806030902050204" pitchFamily="34" charset="0"/>
              </a:rPr>
              <a:t>РЕСУРСЫ ПРОЕКТА</a:t>
            </a:r>
            <a:r>
              <a:rPr lang="ru-RU" dirty="0" smtClean="0">
                <a:solidFill>
                  <a:srgbClr val="00C7C1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C7C1"/>
                </a:solidFill>
                <a:latin typeface="Impact" panose="020B0806030902050204" pitchFamily="34" charset="0"/>
              </a:rPr>
            </a:br>
            <a:endParaRPr lang="ru-RU" dirty="0">
              <a:solidFill>
                <a:srgbClr val="00C7C1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327" y="1891304"/>
            <a:ext cx="7841214" cy="4671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ahnschrift Condensed" panose="020B0502040204020203" pitchFamily="34" charset="0"/>
              </a:rPr>
              <a:t>МАТЕРИАЛЬНО-ТЕХНИЧЕСКАЯ БАЗА МБУДО «МУК»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(КОМПЬЮТЕРНЫЙ КЛАСС, ПРОГРАММНОЕ ОБЕСПЕЧЕНИЕ, ПРОЕКЦИОННОЕ ОБОРУДОВАНИЕ, НОУТБУК ДЛЯ РАЗРАБОТКИ ЭСКИЗОВ);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 smtClean="0">
              <a:latin typeface="Bahnschrift SemiLight 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atin typeface="Bahnschrift Condensed" panose="020B0502040204020203" pitchFamily="34" charset="0"/>
              </a:rPr>
              <a:t>ЛИЧНЫЕ МАЛЯРНЫЕ ИНСТРУМЕНТЫ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Bahnschrift SemiLight Condensed" panose="020B0502040204020203" pitchFamily="34" charset="0"/>
              </a:rPr>
              <a:t>(ВАЛИКИ, КИСТИ, ШПАТЕЛИ);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 smtClean="0">
              <a:latin typeface="Bahnschrift SemiLight 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latin typeface="Bahnschrift Condensed" panose="020B0502040204020203" pitchFamily="34" charset="0"/>
              </a:rPr>
              <a:t>ЛАКОКРАСОЧНЫЙ МАТЕРИАЛ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Bahnschrift SemiLight Condensed" panose="020B0502040204020203" pitchFamily="34" charset="0"/>
              </a:rPr>
              <a:t> </a:t>
            </a:r>
            <a:r>
              <a:rPr lang="ru-RU" dirty="0" smtClean="0">
                <a:latin typeface="Bahnschrift SemiLight Condensed" panose="020B0502040204020203" pitchFamily="34" charset="0"/>
              </a:rPr>
              <a:t>   (ГРУНТОВКА, КРАСКА, ШПАКЛЕВКА И ДР.)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9030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t="19735" r="101" b="22976"/>
          <a:stretch/>
        </p:blipFill>
        <p:spPr>
          <a:xfrm>
            <a:off x="-64168" y="-96254"/>
            <a:ext cx="12288253" cy="7010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759" y="-99854"/>
            <a:ext cx="12689305" cy="2255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30" y="-16753"/>
            <a:ext cx="10884568" cy="1438147"/>
          </a:xfrm>
        </p:spPr>
        <p:txBody>
          <a:bodyPr/>
          <a:lstStyle/>
          <a:p>
            <a:r>
              <a:rPr lang="ru-RU" dirty="0" smtClean="0">
                <a:solidFill>
                  <a:srgbClr val="32574E"/>
                </a:solidFill>
                <a:latin typeface="Impact" panose="020B0806030902050204" pitchFamily="34" charset="0"/>
              </a:rPr>
              <a:t>РЕЗУЛЬТАТИВНОСТЬ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4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16974"/>
          <a:stretch/>
        </p:blipFill>
        <p:spPr>
          <a:xfrm>
            <a:off x="1" y="117"/>
            <a:ext cx="12192000" cy="69181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67580" y="-4967580"/>
            <a:ext cx="2256841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95" y="229395"/>
            <a:ext cx="10515600" cy="899025"/>
          </a:xfrm>
        </p:spPr>
        <p:txBody>
          <a:bodyPr/>
          <a:lstStyle/>
          <a:p>
            <a:r>
              <a:rPr lang="ru-RU" dirty="0" smtClean="0">
                <a:solidFill>
                  <a:srgbClr val="32574E"/>
                </a:solidFill>
                <a:latin typeface="Impact" panose="020B0806030902050204" pitchFamily="34" charset="0"/>
              </a:rPr>
              <a:t>РЕЗУЛЬТАТИВНОСТЬ ПРОЕКТА </a:t>
            </a:r>
            <a:endParaRPr lang="ru-RU" dirty="0">
              <a:solidFill>
                <a:srgbClr val="32574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90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135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Bahnschrift Condensed</vt:lpstr>
      <vt:lpstr>Bahnschrift SemiLight Condensed</vt:lpstr>
      <vt:lpstr>Calibri</vt:lpstr>
      <vt:lpstr>Calibri Light</vt:lpstr>
      <vt:lpstr>Impact</vt:lpstr>
      <vt:lpstr>Lorenzo Sans</vt:lpstr>
      <vt:lpstr>Wingdings</vt:lpstr>
      <vt:lpstr>Тема Office</vt:lpstr>
      <vt:lpstr>МУНИЦИПАЛЬНЫЙ ЭТАП  ВСЕРОССИЙСКОГО КОНКУРСА ПРОФЕССИОНАЛЬНОГО МАСТЕРСТВА В СФЕРЕ ОБРАЗОВАНИЯ «ПЕДАГОГ ГОДА ГОРОДА ХАНТЫ-МАНСИЙСКА» В 2025 ГОДУ НОМИНАЦИЯ «МОЛОДОЙ ПЕДАГОГ ГОДА» </vt:lpstr>
      <vt:lpstr>АКТУАЛЬНОСТЬ ПРОЕКТА </vt:lpstr>
      <vt:lpstr>ЦЕЛЬ ПРОЕКТА </vt:lpstr>
      <vt:lpstr>В СОВМЕСТНОЙ ДЕЯТЕЛЬНОСТИ С УЧАЩИМИСЯ</vt:lpstr>
      <vt:lpstr>Презентация PowerPoint</vt:lpstr>
      <vt:lpstr>Презентация PowerPoint</vt:lpstr>
      <vt:lpstr>РЕСУРСЫ ПРОЕКТА </vt:lpstr>
      <vt:lpstr>РЕЗУЛЬТАТИВНОСТЬ ПРОЕКТА </vt:lpstr>
      <vt:lpstr>РЕЗУЛЬТАТИВНОСТЬ ПРОЕКТА </vt:lpstr>
      <vt:lpstr>РЕЗУЛЬТАТИВНОСТЬ ПРОЕКТА </vt:lpstr>
      <vt:lpstr>«Ум ребёнка находится на кончиках его пальцев. Чем больше мастерства в детской руке, тем ребёнок умнее. Именно руки учат ребёнка точности, аккуратности, ясности мышления. Движения рук возбуждают мозг, заставляя его развиваться».  цитата советского педагога В. А. Сухомлинского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 ВСЕРОССИЙСКОГО КОНКУРСА ПРОФЕССИОНАЛЬНОГО МАСТЕРСТВА В СФЕРЕ ОБРАЗОВАНИЯ «ПЕДАГОГ ГОДА ГОРОДА ХАНТЫ-МАНСИЙСКА» В 2025 ГОДУ НОМИНАЦИЯ «МОЛОДОЙ ПЕДАГОГ ГОДА»</dc:title>
  <dc:creator>Иван Алексеевич Васильев</dc:creator>
  <cp:lastModifiedBy>Наталья Анатольевна Мишуринская</cp:lastModifiedBy>
  <cp:revision>18</cp:revision>
  <dcterms:created xsi:type="dcterms:W3CDTF">2025-12-01T04:09:13Z</dcterms:created>
  <dcterms:modified xsi:type="dcterms:W3CDTF">2025-12-01T08:52:54Z</dcterms:modified>
</cp:coreProperties>
</file>